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657" r:id="rId3"/>
    <p:sldId id="501" r:id="rId4"/>
    <p:sldId id="658" r:id="rId5"/>
    <p:sldId id="656" r:id="rId6"/>
    <p:sldId id="500" r:id="rId7"/>
    <p:sldId id="661" r:id="rId8"/>
    <p:sldId id="662" r:id="rId9"/>
    <p:sldId id="663" r:id="rId10"/>
    <p:sldId id="664" r:id="rId11"/>
    <p:sldId id="665" r:id="rId12"/>
    <p:sldId id="666" r:id="rId13"/>
    <p:sldId id="667" r:id="rId14"/>
    <p:sldId id="668" r:id="rId15"/>
    <p:sldId id="669" r:id="rId16"/>
    <p:sldId id="670" r:id="rId17"/>
    <p:sldId id="671" r:id="rId18"/>
    <p:sldId id="673" r:id="rId19"/>
    <p:sldId id="672" r:id="rId20"/>
    <p:sldId id="703" r:id="rId21"/>
    <p:sldId id="704" r:id="rId22"/>
    <p:sldId id="705" r:id="rId23"/>
    <p:sldId id="706" r:id="rId24"/>
    <p:sldId id="707" r:id="rId25"/>
    <p:sldId id="674" r:id="rId26"/>
    <p:sldId id="675" r:id="rId27"/>
    <p:sldId id="676" r:id="rId28"/>
    <p:sldId id="677" r:id="rId29"/>
    <p:sldId id="678" r:id="rId30"/>
    <p:sldId id="680" r:id="rId31"/>
    <p:sldId id="681" r:id="rId32"/>
    <p:sldId id="682" r:id="rId33"/>
    <p:sldId id="683" r:id="rId34"/>
    <p:sldId id="684" r:id="rId35"/>
    <p:sldId id="685" r:id="rId36"/>
    <p:sldId id="686" r:id="rId37"/>
    <p:sldId id="687" r:id="rId38"/>
    <p:sldId id="688" r:id="rId39"/>
    <p:sldId id="689" r:id="rId40"/>
    <p:sldId id="690" r:id="rId41"/>
    <p:sldId id="691" r:id="rId42"/>
    <p:sldId id="692" r:id="rId43"/>
    <p:sldId id="693" r:id="rId44"/>
    <p:sldId id="694" r:id="rId45"/>
    <p:sldId id="695" r:id="rId46"/>
    <p:sldId id="696" r:id="rId47"/>
    <p:sldId id="697" r:id="rId48"/>
    <p:sldId id="698" r:id="rId49"/>
    <p:sldId id="699" r:id="rId50"/>
    <p:sldId id="700" r:id="rId51"/>
    <p:sldId id="708" r:id="rId52"/>
    <p:sldId id="701" r:id="rId53"/>
    <p:sldId id="702" r:id="rId54"/>
    <p:sldId id="31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657"/>
            <p14:sldId id="501"/>
            <p14:sldId id="658"/>
            <p14:sldId id="656"/>
            <p14:sldId id="50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3"/>
            <p14:sldId id="672"/>
            <p14:sldId id="703"/>
            <p14:sldId id="704"/>
            <p14:sldId id="705"/>
            <p14:sldId id="706"/>
            <p14:sldId id="707"/>
            <p14:sldId id="674"/>
            <p14:sldId id="675"/>
            <p14:sldId id="676"/>
            <p14:sldId id="677"/>
            <p14:sldId id="678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8"/>
            <p14:sldId id="701"/>
            <p14:sldId id="702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86404"/>
  </p:normalViewPr>
  <p:slideViewPr>
    <p:cSldViewPr snapToGrid="0" snapToObjects="1">
      <p:cViewPr varScale="1">
        <p:scale>
          <a:sx n="112" d="100"/>
          <a:sy n="112" d="100"/>
        </p:scale>
        <p:origin x="95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4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6247" TargetMode="External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evinzakka/recurrent-visual-attention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4949" y="2523102"/>
            <a:ext cx="10554585" cy="1670160"/>
          </a:xfrm>
        </p:spPr>
        <p:txBody>
          <a:bodyPr>
            <a:normAutofit/>
          </a:bodyPr>
          <a:lstStyle/>
          <a:p>
            <a:r>
              <a:rPr lang="en-US" altLang="zh-CN" sz="4400" b="1" dirty="0" smtClean="0"/>
              <a:t>An Introduction to Reinforcement Learning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228" y="4894665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Yuan YAO</a:t>
            </a:r>
          </a:p>
          <a:p>
            <a:r>
              <a:rPr lang="en-US" dirty="0"/>
              <a:t>HKUST </a:t>
            </a:r>
          </a:p>
          <a:p>
            <a:r>
              <a:rPr lang="en-US" dirty="0"/>
              <a:t>Based on </a:t>
            </a:r>
            <a:r>
              <a:rPr lang="en-US" dirty="0" err="1" smtClean="0"/>
              <a:t>Feifei</a:t>
            </a:r>
            <a:r>
              <a:rPr lang="en-US" dirty="0" smtClean="0"/>
              <a:t> Li, </a:t>
            </a:r>
            <a:r>
              <a:rPr lang="en-US" dirty="0" err="1" smtClean="0"/>
              <a:t>Mengdi</a:t>
            </a:r>
            <a:r>
              <a:rPr lang="en-US" dirty="0" smtClean="0"/>
              <a:t> Wang, et </a:t>
            </a:r>
            <a:r>
              <a:rPr lang="en-US" dirty="0"/>
              <a:t>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21" y="246397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63" y="2892425"/>
            <a:ext cx="7683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92425"/>
            <a:ext cx="7721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7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Car-Pole Control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213" y="2600325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8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3" y="2251075"/>
            <a:ext cx="8521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Formulation of Reinforcement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Markov property</a:t>
            </a:r>
            <a:r>
              <a:rPr lang="en-US" dirty="0"/>
              <a:t>: Current state completely </a:t>
            </a:r>
            <a:r>
              <a:rPr lang="en-US" dirty="0" smtClean="0"/>
              <a:t>characterizes </a:t>
            </a:r>
            <a:r>
              <a:rPr lang="en-US" dirty="0"/>
              <a:t>the state of the world 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56" y="3097088"/>
            <a:ext cx="9244911" cy="24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0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time step </a:t>
            </a:r>
            <a:r>
              <a:rPr lang="en-US" i="1" dirty="0"/>
              <a:t>t=0</a:t>
            </a:r>
            <a:r>
              <a:rPr lang="en-US" dirty="0"/>
              <a:t>, environment samples initial state s</a:t>
            </a:r>
            <a:r>
              <a:rPr lang="en-US" sz="1200" dirty="0"/>
              <a:t>0 </a:t>
            </a:r>
            <a:r>
              <a:rPr lang="en-US" dirty="0"/>
              <a:t>~ p(s</a:t>
            </a:r>
            <a:r>
              <a:rPr lang="en-US" sz="1200" dirty="0"/>
              <a:t>0</a:t>
            </a:r>
            <a:r>
              <a:rPr lang="en-US" dirty="0"/>
              <a:t>) </a:t>
            </a:r>
          </a:p>
          <a:p>
            <a:r>
              <a:rPr lang="en-US" dirty="0" smtClean="0"/>
              <a:t>Then</a:t>
            </a:r>
            <a:r>
              <a:rPr lang="en-US" dirty="0"/>
              <a:t>, for </a:t>
            </a:r>
            <a:r>
              <a:rPr lang="en-US" i="1" dirty="0"/>
              <a:t>t</a:t>
            </a:r>
            <a:r>
              <a:rPr lang="en-US" dirty="0"/>
              <a:t>=0 until done: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selects action a</a:t>
            </a:r>
            <a:r>
              <a:rPr lang="en-US" sz="1100" dirty="0"/>
              <a:t>t </a:t>
            </a:r>
            <a:endParaRPr lang="en-US" dirty="0"/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reward </a:t>
            </a:r>
            <a:r>
              <a:rPr lang="en-US" dirty="0" err="1"/>
              <a:t>r</a:t>
            </a:r>
            <a:r>
              <a:rPr lang="en-US" sz="1100" dirty="0" err="1"/>
              <a:t>t</a:t>
            </a:r>
            <a:r>
              <a:rPr lang="en-US" sz="1100" dirty="0"/>
              <a:t> </a:t>
            </a:r>
            <a:r>
              <a:rPr lang="en-US" dirty="0"/>
              <a:t>~ R( . | </a:t>
            </a:r>
            <a:r>
              <a:rPr lang="en-US" dirty="0" err="1"/>
              <a:t>s</a:t>
            </a:r>
            <a:r>
              <a:rPr lang="en-US" sz="1100" dirty="0" err="1"/>
              <a:t>t</a:t>
            </a:r>
            <a:r>
              <a:rPr lang="en-US" dirty="0"/>
              <a:t>, 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Environment </a:t>
            </a:r>
            <a:r>
              <a:rPr lang="en-US" dirty="0"/>
              <a:t>samples next state s</a:t>
            </a:r>
            <a:r>
              <a:rPr lang="en-US" sz="1100" dirty="0"/>
              <a:t>t+1 </a:t>
            </a:r>
            <a:r>
              <a:rPr lang="en-US" dirty="0"/>
              <a:t>~ P( . | </a:t>
            </a:r>
            <a:r>
              <a:rPr lang="en-US" dirty="0" err="1" smtClean="0"/>
              <a:t>s</a:t>
            </a:r>
            <a:r>
              <a:rPr lang="en-US" sz="1100" dirty="0" err="1" smtClean="0"/>
              <a:t>t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sz="1100" dirty="0"/>
              <a:t>t</a:t>
            </a:r>
            <a:r>
              <a:rPr lang="en-US" dirty="0"/>
              <a:t>) </a:t>
            </a:r>
          </a:p>
          <a:p>
            <a:pPr lvl="1"/>
            <a:r>
              <a:rPr lang="en-US" dirty="0" smtClean="0"/>
              <a:t>Agent </a:t>
            </a:r>
            <a:r>
              <a:rPr lang="en-US" dirty="0"/>
              <a:t>receives reward </a:t>
            </a:r>
            <a:r>
              <a:rPr lang="en-US" dirty="0" err="1" smtClean="0"/>
              <a:t>r</a:t>
            </a:r>
            <a:r>
              <a:rPr lang="en-US" sz="1100" dirty="0" err="1" smtClean="0"/>
              <a:t>t</a:t>
            </a:r>
            <a:r>
              <a:rPr lang="en-US" sz="1100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next state s</a:t>
            </a:r>
            <a:r>
              <a:rPr lang="en-US" sz="1100" dirty="0"/>
              <a:t>t+1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smtClean="0"/>
              <a:t>policy </a:t>
            </a:r>
            <a:r>
              <a:rPr lang="zh-CN" altLang="en-US" smtClean="0"/>
              <a:t>𝜋</a:t>
            </a:r>
            <a:r>
              <a:rPr lang="en-US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a function from S to A that specifies what action to take in each state </a:t>
            </a:r>
          </a:p>
          <a:p>
            <a:r>
              <a:rPr lang="en-US" b="1" dirty="0"/>
              <a:t>Objective</a:t>
            </a:r>
            <a:r>
              <a:rPr lang="en-US" dirty="0"/>
              <a:t>: find policy </a:t>
            </a:r>
            <a:r>
              <a:rPr lang="en-US" dirty="0" smtClean="0"/>
              <a:t>that maximizes the cumulated discounted reward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75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76400"/>
            <a:ext cx="8775767" cy="43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448" y="2057853"/>
            <a:ext cx="8368965" cy="37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3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746" y="1905000"/>
            <a:ext cx="9690044" cy="38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464129"/>
            <a:ext cx="9267179" cy="46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3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(x, y)</a:t>
            </a:r>
            <a:br>
              <a:rPr lang="en-US" dirty="0"/>
            </a:br>
            <a:r>
              <a:rPr lang="en-US" dirty="0"/>
              <a:t>x is </a:t>
            </a:r>
            <a:r>
              <a:rPr lang="en-US" dirty="0" smtClean="0"/>
              <a:t>input, </a:t>
            </a:r>
            <a:r>
              <a:rPr lang="en-US" dirty="0"/>
              <a:t>y is </a:t>
            </a:r>
            <a:r>
              <a:rPr lang="en-US" dirty="0" smtClean="0"/>
              <a:t>output/response (label) </a:t>
            </a:r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Learn a </a:t>
            </a:r>
            <a:r>
              <a:rPr lang="en-US" i="1" dirty="0"/>
              <a:t>function </a:t>
            </a:r>
            <a:r>
              <a:rPr lang="en-US" dirty="0"/>
              <a:t>to map x -&gt; y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Classification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regression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object </a:t>
            </a:r>
            <a:r>
              <a:rPr lang="en-US" dirty="0"/>
              <a:t>detection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semantic segmentation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image captioning, etc.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610" y="1905000"/>
            <a:ext cx="1816100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98480" y="25146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Cat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0218420" y="2514600"/>
            <a:ext cx="48006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81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Bellman Equation of Optimal Value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9722" y="4125218"/>
            <a:ext cx="87934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4931C"/>
                </a:solidFill>
                <a:latin typeface="CMSS10" charset="0"/>
              </a:rPr>
              <a:t>Remarks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In the continuous-time analog of MDP, i.e., stochastic optimal control, the Bellman equation is the HJB </a:t>
            </a:r>
            <a:endParaRPr lang="en-US" dirty="0"/>
          </a:p>
          <a:p>
            <a:r>
              <a:rPr lang="en-US" sz="1600" dirty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Exact solution methods: value iteration, policy iteration, </a:t>
            </a:r>
            <a:r>
              <a:rPr lang="en-US" dirty="0" err="1">
                <a:solidFill>
                  <a:srgbClr val="424242"/>
                </a:solidFill>
                <a:latin typeface="CMSS9" charset="0"/>
              </a:rPr>
              <a:t>variational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 analysis </a:t>
            </a:r>
            <a:endParaRPr lang="en-US" dirty="0" smtClean="0">
              <a:solidFill>
                <a:srgbClr val="424242"/>
              </a:solidFill>
              <a:latin typeface="CMSS9" charset="0"/>
            </a:endParaRPr>
          </a:p>
          <a:p>
            <a:r>
              <a:rPr lang="en-US" sz="1600" dirty="0" smtClean="0">
                <a:solidFill>
                  <a:srgbClr val="F4931C"/>
                </a:solidFill>
                <a:latin typeface="CMSY8" charset="0"/>
              </a:rPr>
              <a:t>• </a:t>
            </a:r>
            <a:r>
              <a:rPr lang="en-US" dirty="0">
                <a:solidFill>
                  <a:srgbClr val="424242"/>
                </a:solidFill>
                <a:latin typeface="CMSS9" charset="0"/>
              </a:rPr>
              <a:t>What makes things hard: </a:t>
            </a:r>
            <a:endParaRPr lang="en-US" dirty="0"/>
          </a:p>
          <a:p>
            <a:pPr algn="ctr"/>
            <a:r>
              <a:rPr lang="en-US" dirty="0">
                <a:solidFill>
                  <a:srgbClr val="FF0000"/>
                </a:solidFill>
                <a:latin typeface="CMSS9" charset="0"/>
              </a:rPr>
              <a:t>Curse of dimensionality + Modeling Uncertainty </a:t>
            </a:r>
            <a:endParaRPr lang="en-US" dirty="0">
              <a:effectLst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699" y="1561464"/>
            <a:ext cx="9490497" cy="20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5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260" y="624110"/>
            <a:ext cx="10111739" cy="12808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Bellman Equation as LP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Farias and Van Roy, 2003</a:t>
            </a:r>
            <a:r>
              <a:rPr lang="en-US" dirty="0"/>
              <a:t>)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664" y="3415760"/>
            <a:ext cx="8874803" cy="2002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81" y="1438910"/>
            <a:ext cx="9577218" cy="16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Duality between </a:t>
            </a:r>
            <a:r>
              <a:rPr lang="en-US" sz="2800" smtClean="0"/>
              <a:t>Value Function and </a:t>
            </a:r>
            <a:r>
              <a:rPr lang="en-US" sz="2800" dirty="0" smtClean="0"/>
              <a:t>Policy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3937730"/>
            <a:ext cx="8997963" cy="23030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1829" y="1481184"/>
            <a:ext cx="8969057" cy="21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07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9599075" cy="12808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Online Value-Policy Iteration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err="1" smtClean="0">
                <a:solidFill>
                  <a:srgbClr val="0070C0"/>
                </a:solidFill>
              </a:rPr>
              <a:t>Mengdi</a:t>
            </a:r>
            <a:r>
              <a:rPr lang="en-US" sz="2800" dirty="0" smtClean="0">
                <a:solidFill>
                  <a:srgbClr val="0070C0"/>
                </a:solidFill>
              </a:rPr>
              <a:t> Wang 2017, </a:t>
            </a:r>
            <a:r>
              <a:rPr lang="nb-NO" sz="2800" dirty="0" smtClean="0">
                <a:solidFill>
                  <a:srgbClr val="0070C0"/>
                </a:solidFill>
              </a:rPr>
              <a:t>arXiv:1704.01869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142" y="1905000"/>
            <a:ext cx="8097252" cy="46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6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Optimal Primal-Dual Algorithms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223" y="1820544"/>
            <a:ext cx="9648448" cy="4363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7151" y="6286498"/>
            <a:ext cx="644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Mengdi</a:t>
            </a:r>
            <a:r>
              <a:rPr lang="en-US" dirty="0" smtClean="0">
                <a:solidFill>
                  <a:srgbClr val="0070C0"/>
                </a:solidFill>
              </a:rPr>
              <a:t> Wang, </a:t>
            </a:r>
            <a:r>
              <a:rPr lang="en-US" dirty="0">
                <a:solidFill>
                  <a:srgbClr val="0070C0"/>
                </a:solidFill>
              </a:rPr>
              <a:t>Primal-Dual π </a:t>
            </a:r>
            <a:r>
              <a:rPr lang="en-US" dirty="0" smtClean="0">
                <a:solidFill>
                  <a:srgbClr val="0070C0"/>
                </a:solidFill>
              </a:rPr>
              <a:t>Learning, arXiv:1710.0610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8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493" y="1601287"/>
            <a:ext cx="9623507" cy="47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3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264555"/>
            <a:ext cx="9159194" cy="23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33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119" y="1055460"/>
            <a:ext cx="9500253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35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298" y="1264555"/>
            <a:ext cx="9575015" cy="32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9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778" y="905327"/>
            <a:ext cx="9405980" cy="45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0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4892" y="1858962"/>
            <a:ext cx="8915400" cy="3777622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x</a:t>
            </a:r>
            <a:br>
              <a:rPr lang="en-US" dirty="0"/>
            </a:br>
            <a:r>
              <a:rPr lang="en-US" dirty="0"/>
              <a:t>Just </a:t>
            </a:r>
            <a:r>
              <a:rPr lang="en-US" dirty="0" smtClean="0"/>
              <a:t>input data</a:t>
            </a:r>
            <a:r>
              <a:rPr lang="en-US" dirty="0"/>
              <a:t>, no </a:t>
            </a:r>
            <a:r>
              <a:rPr lang="en-US" dirty="0" smtClean="0"/>
              <a:t>output labels</a:t>
            </a:r>
            <a:r>
              <a:rPr lang="en-US" dirty="0"/>
              <a:t>! </a:t>
            </a:r>
          </a:p>
          <a:p>
            <a:r>
              <a:rPr lang="en-US" b="1" dirty="0"/>
              <a:t>Goal</a:t>
            </a:r>
            <a:r>
              <a:rPr lang="en-US" dirty="0"/>
              <a:t>: Learn some underlying hidden </a:t>
            </a:r>
            <a:r>
              <a:rPr lang="en-US" i="1" dirty="0"/>
              <a:t>structure </a:t>
            </a:r>
            <a:r>
              <a:rPr lang="en-US" dirty="0"/>
              <a:t>of the data </a:t>
            </a:r>
          </a:p>
          <a:p>
            <a:r>
              <a:rPr lang="en-US" b="1" dirty="0"/>
              <a:t>Examples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Clustering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dimensionality reduction (manifold learning), </a:t>
            </a:r>
          </a:p>
          <a:p>
            <a:pPr lvl="1"/>
            <a:r>
              <a:rPr lang="en-US" dirty="0" smtClean="0"/>
              <a:t>feature </a:t>
            </a:r>
            <a:r>
              <a:rPr lang="en-US" dirty="0"/>
              <a:t>learning, </a:t>
            </a:r>
            <a:endParaRPr lang="en-US" dirty="0" smtClean="0"/>
          </a:p>
          <a:p>
            <a:pPr lvl="1"/>
            <a:r>
              <a:rPr lang="en-US" dirty="0" smtClean="0"/>
              <a:t>density </a:t>
            </a:r>
            <a:r>
              <a:rPr lang="en-US" dirty="0"/>
              <a:t>estimation, </a:t>
            </a:r>
            <a:endParaRPr lang="en-US" dirty="0" smtClean="0"/>
          </a:p>
          <a:p>
            <a:pPr lvl="1"/>
            <a:r>
              <a:rPr lang="en-US" dirty="0" smtClean="0"/>
              <a:t>Generating samples, etc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4611431"/>
            <a:ext cx="4961737" cy="20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3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12" y="1098095"/>
            <a:ext cx="9648367" cy="41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38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023257"/>
            <a:ext cx="9240338" cy="443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6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074" y="2133600"/>
            <a:ext cx="803167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4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003" y="2133600"/>
            <a:ext cx="794981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4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Q-network: Experience Replay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from batches of consecutive samples is problematic: </a:t>
            </a:r>
          </a:p>
          <a:p>
            <a:pPr lvl="1"/>
            <a:r>
              <a:rPr lang="en-US" dirty="0" smtClean="0"/>
              <a:t>Samples </a:t>
            </a:r>
            <a:r>
              <a:rPr lang="en-US" dirty="0"/>
              <a:t>are correlated =&gt; inefficient learning </a:t>
            </a:r>
          </a:p>
          <a:p>
            <a:pPr lvl="1"/>
            <a:r>
              <a:rPr lang="en-US" dirty="0" smtClean="0"/>
              <a:t>Current </a:t>
            </a:r>
            <a:r>
              <a:rPr lang="en-US" dirty="0"/>
              <a:t>Q-network parameters determines next training samples (e.g. if maximizing </a:t>
            </a:r>
            <a:r>
              <a:rPr lang="en-US" dirty="0" smtClean="0"/>
              <a:t>action </a:t>
            </a:r>
            <a:r>
              <a:rPr lang="en-US" dirty="0"/>
              <a:t>is to move left, training samples will be dominated by samples from left-hand size) =&gt; can lead to bad feedback loops </a:t>
            </a:r>
          </a:p>
          <a:p>
            <a:r>
              <a:rPr lang="en-US" dirty="0"/>
              <a:t>Address these problems using </a:t>
            </a:r>
            <a:r>
              <a:rPr lang="en-US" b="1" dirty="0"/>
              <a:t>experience replay </a:t>
            </a:r>
            <a:endParaRPr lang="en-US" dirty="0"/>
          </a:p>
          <a:p>
            <a:pPr lvl="1"/>
            <a:r>
              <a:rPr lang="en-US" dirty="0" smtClean="0"/>
              <a:t>Continually </a:t>
            </a:r>
            <a:r>
              <a:rPr lang="en-US" dirty="0"/>
              <a:t>update a </a:t>
            </a:r>
            <a:r>
              <a:rPr lang="en-US" b="1" dirty="0"/>
              <a:t>replay memory </a:t>
            </a:r>
            <a:r>
              <a:rPr lang="en-US" dirty="0"/>
              <a:t>table of transitions 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, a</a:t>
            </a:r>
            <a:r>
              <a:rPr lang="en-US" baseline="-25000" dirty="0"/>
              <a:t>t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, s</a:t>
            </a:r>
            <a:r>
              <a:rPr lang="en-US" baseline="-25000" dirty="0"/>
              <a:t>t+1</a:t>
            </a:r>
            <a:r>
              <a:rPr lang="en-US" dirty="0"/>
              <a:t>) as game </a:t>
            </a:r>
            <a:r>
              <a:rPr lang="en-US" dirty="0" smtClean="0"/>
              <a:t>(</a:t>
            </a:r>
            <a:r>
              <a:rPr lang="en-US" dirty="0"/>
              <a:t>experience) episodes are played </a:t>
            </a:r>
          </a:p>
          <a:p>
            <a:pPr lvl="1"/>
            <a:r>
              <a:rPr lang="en-US" dirty="0" smtClean="0"/>
              <a:t>Train </a:t>
            </a:r>
            <a:r>
              <a:rPr lang="en-US" dirty="0"/>
              <a:t>Q-network on random </a:t>
            </a:r>
            <a:r>
              <a:rPr lang="en-US" dirty="0" err="1"/>
              <a:t>minibatches</a:t>
            </a:r>
            <a:r>
              <a:rPr lang="en-US" dirty="0"/>
              <a:t> of transitions from the replay memory, </a:t>
            </a:r>
            <a:r>
              <a:rPr lang="en-US" dirty="0" smtClean="0"/>
              <a:t>instead </a:t>
            </a:r>
            <a:r>
              <a:rPr lang="en-US" dirty="0"/>
              <a:t>of consecutive samples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84809" y="5539657"/>
            <a:ext cx="4219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Each transition can also contribute to multiple weight updates</a:t>
            </a:r>
            <a:br>
              <a:rPr lang="en-US">
                <a:solidFill>
                  <a:srgbClr val="0070C0"/>
                </a:solidFill>
              </a:rPr>
            </a:br>
            <a:r>
              <a:rPr lang="en-US">
                <a:solidFill>
                  <a:srgbClr val="0070C0"/>
                </a:solidFill>
              </a:rPr>
              <a:t>=&gt; greater data efficiency 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53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621" y="892627"/>
            <a:ext cx="9570293" cy="48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19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=V1eYniJ0Rnk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51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a problem with Q-learning?</a:t>
            </a:r>
            <a:br>
              <a:rPr lang="en-US" dirty="0"/>
            </a:br>
            <a:r>
              <a:rPr lang="en-US" dirty="0"/>
              <a:t>The Q-function can be very complicated! </a:t>
            </a:r>
          </a:p>
          <a:p>
            <a:r>
              <a:rPr lang="en-US" dirty="0"/>
              <a:t>Example: a robot grasping an object has a very high-dimensional state =&gt; hard to learn exact value of every (state, action) pair </a:t>
            </a:r>
          </a:p>
          <a:p>
            <a:r>
              <a:rPr lang="en-US" dirty="0"/>
              <a:t>But the policy can be much simpler: just close your hand</a:t>
            </a:r>
            <a:br>
              <a:rPr lang="en-US" dirty="0"/>
            </a:br>
            <a:r>
              <a:rPr lang="en-US" dirty="0"/>
              <a:t>Can we learn a policy directly, e.g. finding the best policy from a collection of policies?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4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078" y="2133600"/>
            <a:ext cx="763966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845911"/>
            <a:ext cx="9094193" cy="38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0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268788" cy="3777622"/>
          </a:xfrm>
        </p:spPr>
        <p:txBody>
          <a:bodyPr/>
          <a:lstStyle/>
          <a:p>
            <a:r>
              <a:rPr lang="en-US" dirty="0"/>
              <a:t>Problems involving an </a:t>
            </a:r>
            <a:r>
              <a:rPr lang="en-US" b="1" dirty="0"/>
              <a:t>agent </a:t>
            </a:r>
            <a:endParaRPr lang="en-US" b="1" dirty="0" smtClean="0"/>
          </a:p>
          <a:p>
            <a:r>
              <a:rPr lang="en-US" dirty="0" smtClean="0"/>
              <a:t>interacting </a:t>
            </a:r>
            <a:r>
              <a:rPr lang="en-US" dirty="0"/>
              <a:t>with an </a:t>
            </a:r>
            <a:r>
              <a:rPr lang="en-US" b="1" dirty="0"/>
              <a:t>environment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provides numeric </a:t>
            </a:r>
            <a:r>
              <a:rPr lang="en-US" b="1" dirty="0"/>
              <a:t>reward </a:t>
            </a:r>
            <a:r>
              <a:rPr lang="en-US" dirty="0"/>
              <a:t>signals </a:t>
            </a:r>
          </a:p>
          <a:p>
            <a:r>
              <a:rPr lang="en-US" b="1" dirty="0"/>
              <a:t>Goal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how to take actions in order to maximize reward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59" y="2545080"/>
            <a:ext cx="5328303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30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305" y="1489074"/>
            <a:ext cx="9816925" cy="42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2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723" y="859972"/>
            <a:ext cx="9942886" cy="4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81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107" y="1121229"/>
            <a:ext cx="9629855" cy="444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2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88" y="892629"/>
            <a:ext cx="9252705" cy="49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9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436" y="941614"/>
            <a:ext cx="9752654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3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5406" y="1028245"/>
            <a:ext cx="9453240" cy="40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35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83" y="1137557"/>
            <a:ext cx="979157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7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997" y="1006928"/>
            <a:ext cx="9825541" cy="47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05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408" y="1039585"/>
            <a:ext cx="5714656" cy="53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0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009" y="795559"/>
            <a:ext cx="9761517" cy="48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865" y="542370"/>
            <a:ext cx="9766755" cy="6094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Playing games against human champions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865" y="2371761"/>
            <a:ext cx="3528799" cy="2638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69" y="1905000"/>
            <a:ext cx="5473843" cy="15639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1663" y="3690779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AlphaGo</a:t>
            </a:r>
            <a:r>
              <a:rPr lang="en-US" dirty="0" smtClean="0"/>
              <a:t> “LEE” 2016</a:t>
            </a:r>
            <a:endParaRPr lang="en-US" dirty="0"/>
          </a:p>
        </p:txBody>
      </p:sp>
      <p:pic>
        <p:nvPicPr>
          <p:cNvPr id="7" name="Content Placeholder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59082" y="4222170"/>
            <a:ext cx="5345530" cy="20179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2890" y="6403642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da-DK" altLang="x-none" sz="1200" dirty="0" err="1" smtClean="0">
                <a:latin typeface="Arial" charset="0"/>
              </a:rPr>
              <a:t>AlphaGo</a:t>
            </a:r>
            <a:r>
              <a:rPr lang="da-DK" altLang="x-none" sz="1200" dirty="0" smtClean="0">
                <a:latin typeface="Arial" charset="0"/>
              </a:rPr>
              <a:t> ”ZERO” D </a:t>
            </a:r>
            <a:r>
              <a:rPr lang="da-DK" altLang="x-none" sz="1200" dirty="0">
                <a:latin typeface="Arial" charset="0"/>
              </a:rPr>
              <a:t>Silver </a:t>
            </a:r>
            <a:r>
              <a:rPr lang="da-DK" altLang="x-none" sz="1200" i="1" dirty="0">
                <a:latin typeface="Arial" charset="0"/>
              </a:rPr>
              <a:t>et al. Nature</a:t>
            </a:r>
            <a:r>
              <a:rPr lang="da-DK" altLang="x-none" sz="1200" dirty="0">
                <a:latin typeface="Arial" charset="0"/>
              </a:rPr>
              <a:t> </a:t>
            </a:r>
            <a:r>
              <a:rPr lang="fr-FR" altLang="x-none" sz="1200" b="1" dirty="0">
                <a:latin typeface="Arial" charset="0"/>
              </a:rPr>
              <a:t>550, </a:t>
            </a:r>
            <a:r>
              <a:rPr lang="da-DK" altLang="x-none" sz="1200" dirty="0">
                <a:latin typeface="Arial" charset="0"/>
              </a:rPr>
              <a:t>354–359 (2017) doi:10.1038/nature24270</a:t>
            </a:r>
            <a:endParaRPr lang="en-US" altLang="x-none" sz="12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5231166"/>
            <a:ext cx="22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Blue in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758" y="624109"/>
            <a:ext cx="9944999" cy="50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2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Pytorch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github.com/kevinzakka/recurrent-visual-attention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Pytorch</a:t>
            </a:r>
            <a:r>
              <a:rPr lang="en-US" dirty="0" smtClean="0"/>
              <a:t> implementation for the paper,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Recurrent Models of Visual Attention</a:t>
            </a:r>
            <a:r>
              <a:rPr lang="en-US" dirty="0"/>
              <a:t> by </a:t>
            </a:r>
            <a:r>
              <a:rPr lang="en-US" i="1" dirty="0" err="1"/>
              <a:t>Volodymyr</a:t>
            </a:r>
            <a:r>
              <a:rPr lang="en-US" i="1" dirty="0"/>
              <a:t> </a:t>
            </a:r>
            <a:r>
              <a:rPr lang="en-US" i="1" dirty="0" err="1"/>
              <a:t>Mnih</a:t>
            </a:r>
            <a:r>
              <a:rPr lang="en-US" i="1" dirty="0"/>
              <a:t>, Nicolas </a:t>
            </a:r>
            <a:r>
              <a:rPr lang="en-US" i="1" dirty="0" err="1"/>
              <a:t>Heess</a:t>
            </a:r>
            <a:r>
              <a:rPr lang="en-US" i="1" dirty="0"/>
              <a:t>, Alex Graves and </a:t>
            </a:r>
            <a:r>
              <a:rPr lang="en-US" i="1" dirty="0" err="1"/>
              <a:t>Koray</a:t>
            </a:r>
            <a:r>
              <a:rPr lang="en-US" i="1" dirty="0"/>
              <a:t> </a:t>
            </a:r>
            <a:r>
              <a:rPr lang="en-US" i="1" dirty="0" err="1" smtClean="0"/>
              <a:t>Kavukcuoglu</a:t>
            </a:r>
            <a:r>
              <a:rPr lang="en-US" dirty="0"/>
              <a:t>,</a:t>
            </a:r>
            <a:r>
              <a:rPr lang="en-US" dirty="0" smtClean="0"/>
              <a:t> NIPS 2014.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142" y="4394201"/>
            <a:ext cx="9331539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08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495" y="624110"/>
            <a:ext cx="9682248" cy="49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5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very general but suffer from high variance so requires a lot of samples. </a:t>
            </a:r>
            <a:r>
              <a:rPr lang="en-US" b="1" dirty="0" smtClean="0"/>
              <a:t>Challenge</a:t>
            </a:r>
            <a:r>
              <a:rPr lang="en-US" dirty="0"/>
              <a:t>: sample-efficiency </a:t>
            </a:r>
          </a:p>
          <a:p>
            <a:r>
              <a:rPr lang="en-US" b="1" dirty="0" smtClean="0"/>
              <a:t>Q-learning</a:t>
            </a:r>
            <a:r>
              <a:rPr lang="en-US" dirty="0"/>
              <a:t>: does not always work but when it works, usually more sample-efficient. </a:t>
            </a:r>
            <a:r>
              <a:rPr lang="en-US" b="1" dirty="0"/>
              <a:t>Challenge</a:t>
            </a:r>
            <a:r>
              <a:rPr lang="en-US" dirty="0"/>
              <a:t>: exploration </a:t>
            </a:r>
          </a:p>
          <a:p>
            <a:r>
              <a:rPr lang="en-US" dirty="0" smtClean="0"/>
              <a:t>Guarantees</a:t>
            </a:r>
            <a:r>
              <a:rPr lang="en-US" dirty="0"/>
              <a:t>: </a:t>
            </a:r>
          </a:p>
          <a:p>
            <a:pPr lvl="1"/>
            <a:r>
              <a:rPr lang="en-US" b="1" dirty="0" smtClean="0"/>
              <a:t>Policy </a:t>
            </a:r>
            <a:r>
              <a:rPr lang="en-US" b="1" dirty="0"/>
              <a:t>Gradients</a:t>
            </a:r>
            <a:r>
              <a:rPr lang="en-US" dirty="0"/>
              <a:t>: Converges to a local </a:t>
            </a:r>
            <a:r>
              <a:rPr lang="en-US" dirty="0" smtClean="0"/>
              <a:t>minima, </a:t>
            </a:r>
            <a:r>
              <a:rPr lang="en-US" dirty="0"/>
              <a:t>often good </a:t>
            </a:r>
            <a:r>
              <a:rPr lang="en-US" dirty="0" smtClean="0"/>
              <a:t>enough</a:t>
            </a:r>
            <a:r>
              <a:rPr lang="en-US" dirty="0"/>
              <a:t>! </a:t>
            </a:r>
          </a:p>
          <a:p>
            <a:pPr lvl="1"/>
            <a:r>
              <a:rPr lang="en-US" b="1" dirty="0" smtClean="0"/>
              <a:t>Q-learning</a:t>
            </a:r>
            <a:r>
              <a:rPr lang="en-US" dirty="0"/>
              <a:t>: Zero guarantees since you are approximating Bellman </a:t>
            </a:r>
            <a:r>
              <a:rPr lang="en-US" dirty="0" smtClean="0"/>
              <a:t>equation </a:t>
            </a:r>
            <a:r>
              <a:rPr lang="en-US" dirty="0"/>
              <a:t>with a complicated function </a:t>
            </a:r>
            <a:r>
              <a:rPr lang="en-US" dirty="0" err="1" smtClean="0"/>
              <a:t>approximator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77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Reinforcement Learning? </a:t>
            </a:r>
          </a:p>
          <a:p>
            <a:r>
              <a:rPr lang="en-US" dirty="0" smtClean="0"/>
              <a:t>Markov </a:t>
            </a:r>
            <a:r>
              <a:rPr lang="en-US" dirty="0"/>
              <a:t>Decision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Bellman Equation as Linear Programming</a:t>
            </a:r>
            <a:endParaRPr lang="en-US" dirty="0"/>
          </a:p>
          <a:p>
            <a:r>
              <a:rPr lang="en-US" dirty="0" smtClean="0"/>
              <a:t>Q-Learning </a:t>
            </a:r>
            <a:endParaRPr lang="en-US" dirty="0"/>
          </a:p>
          <a:p>
            <a:r>
              <a:rPr lang="en-US" dirty="0" smtClean="0"/>
              <a:t>Policy </a:t>
            </a:r>
            <a:r>
              <a:rPr lang="en-US" dirty="0"/>
              <a:t>Gradients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363" y="2879725"/>
            <a:ext cx="1943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12" y="2775766"/>
            <a:ext cx="5080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113" y="2873375"/>
            <a:ext cx="7721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1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5314</TotalTime>
  <Words>519</Words>
  <Application>Microsoft Macintosh PowerPoint</Application>
  <PresentationFormat>Widescreen</PresentationFormat>
  <Paragraphs>89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Calibri</vt:lpstr>
      <vt:lpstr>Century Gothic</vt:lpstr>
      <vt:lpstr>CMSS10</vt:lpstr>
      <vt:lpstr>CMSS9</vt:lpstr>
      <vt:lpstr>CMSY8</vt:lpstr>
      <vt:lpstr>Wingdings 3</vt:lpstr>
      <vt:lpstr>幼圆</vt:lpstr>
      <vt:lpstr>Arial</vt:lpstr>
      <vt:lpstr>Wisp</vt:lpstr>
      <vt:lpstr>An Introduction to Reinforcement Learning</vt:lpstr>
      <vt:lpstr>Supervised Learning</vt:lpstr>
      <vt:lpstr>Unsupervised Learning</vt:lpstr>
      <vt:lpstr>Today: Reinforcement Learning</vt:lpstr>
      <vt:lpstr>Playing games against human champions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Car-Pole Control Problem</vt:lpstr>
      <vt:lpstr>PowerPoint Presentation</vt:lpstr>
      <vt:lpstr>Mathematical Formulation of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Bellman Equation of Optimal Value</vt:lpstr>
      <vt:lpstr>Bellman Equation as LP (Farias and Van Roy, 2003)  </vt:lpstr>
      <vt:lpstr>Duality between Value Function and Policy</vt:lpstr>
      <vt:lpstr>Online Value-Policy Iteration  (Mengdi Wang 2017, arXiv:1704.01869)</vt:lpstr>
      <vt:lpstr>Near Optimal Primal-Dual Algorithms</vt:lpstr>
      <vt:lpstr>Q-Learning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the Q-network: Experience Replay  </vt:lpstr>
      <vt:lpstr>PowerPoint Presentation</vt:lpstr>
      <vt:lpstr>Example</vt:lpstr>
      <vt:lpstr>Policy Gradients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 Implementation</vt:lpstr>
      <vt:lpstr>PowerPoint Presentation</vt:lpstr>
      <vt:lpstr>Summary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352</cp:revision>
  <cp:lastPrinted>2018-05-03T06:22:15Z</cp:lastPrinted>
  <dcterms:created xsi:type="dcterms:W3CDTF">2018-01-08T12:07:28Z</dcterms:created>
  <dcterms:modified xsi:type="dcterms:W3CDTF">2018-11-28T04:12:51Z</dcterms:modified>
</cp:coreProperties>
</file>